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6"/>
  </p:notesMasterIdLst>
  <p:handoutMasterIdLst>
    <p:handoutMasterId r:id="rId17"/>
  </p:handoutMasterIdLst>
  <p:sldIdLst>
    <p:sldId id="264" r:id="rId3"/>
    <p:sldId id="469" r:id="rId4"/>
    <p:sldId id="502" r:id="rId5"/>
    <p:sldId id="503" r:id="rId6"/>
    <p:sldId id="504" r:id="rId7"/>
    <p:sldId id="505" r:id="rId8"/>
    <p:sldId id="506" r:id="rId9"/>
    <p:sldId id="507" r:id="rId10"/>
    <p:sldId id="508" r:id="rId11"/>
    <p:sldId id="509" r:id="rId12"/>
    <p:sldId id="510" r:id="rId13"/>
    <p:sldId id="511" r:id="rId14"/>
    <p:sldId id="512" r:id="rId1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EF5FA"/>
    <a:srgbClr val="CBDFEB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howGuides="1">
      <p:cViewPr varScale="1">
        <p:scale>
          <a:sx n="73" d="100"/>
          <a:sy n="73" d="100"/>
        </p:scale>
        <p:origin x="618" y="7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5/20/2019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5/20/2019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5/20/2019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5/20/2019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5/20/2019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5/20/2019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5/20/2019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5/20/2019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Enerji Denkliği I</a:t>
            </a:r>
            <a:r>
              <a:rPr lang="en-US" sz="4400" dirty="0">
                <a:solidFill>
                  <a:srgbClr val="FF0000"/>
                </a:solidFill>
              </a:rPr>
              <a:t>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593727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Toplam enerji denkliği : </a:t>
            </a:r>
            <a:endParaRPr lang="en-US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Herhangi bir sıcaklıktaki </a:t>
            </a:r>
            <a:r>
              <a:rPr lang="tr-TR" sz="2800" b="1" dirty="0" err="1"/>
              <a:t>entalpi</a:t>
            </a:r>
            <a:r>
              <a:rPr lang="tr-TR" sz="2800" b="1" dirty="0"/>
              <a:t> değeri hesaplanırken, referans sıcaklık "0°C" olarak alınır.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</a:t>
            </a:r>
            <a:r>
              <a:rPr lang="tr-TR" sz="2800" b="1" dirty="0"/>
              <a:t> (T</a:t>
            </a:r>
            <a:r>
              <a:rPr lang="tr-TR" sz="2800" b="1" baseline="-25000" dirty="0"/>
              <a:t>F</a:t>
            </a:r>
            <a:r>
              <a:rPr lang="tr-TR" sz="2800" b="1" dirty="0"/>
              <a:t> – 0) + S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W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</a:t>
            </a:r>
            <a:r>
              <a:rPr lang="tr-TR" sz="2800" b="1" dirty="0"/>
              <a:t>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w</a:t>
            </a:r>
            <a:r>
              <a:rPr lang="tr-TR" sz="2800" b="1" dirty="0"/>
              <a:t> - 0) + P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</a:t>
            </a:r>
            <a:r>
              <a:rPr lang="tr-TR" sz="2800" b="1" dirty="0"/>
              <a:t>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p</a:t>
            </a:r>
            <a:r>
              <a:rPr lang="tr-TR" sz="2800" b="1" dirty="0"/>
              <a:t> – 0)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100 (3.7) (15 - 0) + 5 (2750) = W (4.2) (65 - 0) + P (3.5) (25 - 0)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5550 + 13750 = 273 W + 87.5 P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B</a:t>
            </a:r>
            <a:r>
              <a:rPr lang="tr-TR" sz="2800" b="1" dirty="0"/>
              <a:t>: 19300 = 273 W + 87.5 P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918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593727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19300 = 273 W + 87.5 P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19300 = 273 (105 - P) + 87.5 P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19300 = 28665 - 273 P + 87.5 P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185.5 P = 9365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P = 50.49 kg (kabuğu soyulmuş patates)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W = 54.51 kg (atık kabuk)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93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Elma suyu üretimi sırasında, elmalar preslenir preslenmez elma suyunda doğal olarak bulunan ve rengin esmerleşmesini neden olan </a:t>
            </a:r>
            <a:r>
              <a:rPr lang="tr-TR" sz="2800" b="1" dirty="0" err="1"/>
              <a:t>polifenol</a:t>
            </a:r>
            <a:r>
              <a:rPr lang="tr-TR" sz="2800" b="1" dirty="0"/>
              <a:t> </a:t>
            </a:r>
            <a:r>
              <a:rPr lang="tr-TR" sz="2800" b="1" dirty="0" err="1"/>
              <a:t>oksidaz</a:t>
            </a:r>
            <a:r>
              <a:rPr lang="tr-TR" sz="2800" b="1" dirty="0"/>
              <a:t> enzimlerin hızla </a:t>
            </a:r>
            <a:r>
              <a:rPr lang="tr-TR" sz="2800" b="1" dirty="0" err="1"/>
              <a:t>inaktive</a:t>
            </a:r>
            <a:r>
              <a:rPr lang="tr-TR" sz="2800" b="1" dirty="0"/>
              <a:t> edilmesi gerekmektedir.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 amaçla, elma suyu 96°C'de 15-30 s ısıya arz edilmektedir.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47454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593727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Bu işlemde sıcaklığı 121.1°C olan buhar kullanılmakta ve elma suyu, 12°C'den 96°C'ye ısıtılmaktadır.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Isı değiştiricide elma suyu ile buhar birbirine karışmaktadır.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Elma suyunun </a:t>
            </a:r>
            <a:r>
              <a:rPr lang="tr-TR" sz="2800" b="1" dirty="0" err="1"/>
              <a:t>briks</a:t>
            </a:r>
            <a:r>
              <a:rPr lang="tr-TR" sz="2800" b="1" dirty="0"/>
              <a:t> derecesi 11 °</a:t>
            </a:r>
            <a:r>
              <a:rPr lang="tr-TR" sz="2800" b="1" dirty="0" err="1"/>
              <a:t>Bx</a:t>
            </a:r>
            <a:r>
              <a:rPr lang="tr-TR" sz="2800" b="1" dirty="0"/>
              <a:t> olduğuna göre, bu işlem için gerekli buhar miktarını "kg buhar/kg elma suyu" birimiyle hesaplayınız.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565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err="1">
                <a:solidFill>
                  <a:srgbClr val="FF0000"/>
                </a:solidFill>
              </a:rPr>
              <a:t>Enerji</a:t>
            </a:r>
            <a:r>
              <a:rPr lang="tr-TR" sz="3200" dirty="0">
                <a:solidFill>
                  <a:srgbClr val="FF0000"/>
                </a:solidFill>
              </a:rPr>
              <a:t> Denkliği Hesaplamalarına İlişkin Uygulamalar</a:t>
            </a:r>
            <a:br>
              <a:rPr lang="tr-TR" sz="3200" dirty="0">
                <a:solidFill>
                  <a:srgbClr val="FF0000"/>
                </a:solidFill>
              </a:rPr>
            </a:br>
            <a:endParaRPr lang="tr-TR" sz="32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140 kg/h kütlesel akış hızıyla 90°C'de ısı değiştiriciye giren 32°Bx derecesindeki domates salçasını 20°C'ye soğutmak için gerekli su miktarını hesaplayınız.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Ters akım ilkesine göre çalışan sistemde; soğutma suyunun, ısı değiştiriciye giriş ve çıkış sıcaklığı arasında 8°C fark bulunmaktadır, Kuşkusuz ki, ısı değiştiricide domates salçası ile su birbirine karışmamaktadır.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0249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9F3B9D-BD16-48B8-AFD6-DB58148018CE}"/>
              </a:ext>
            </a:extLst>
          </p:cNvPr>
          <p:cNvSpPr/>
          <p:nvPr/>
        </p:nvSpPr>
        <p:spPr>
          <a:xfrm>
            <a:off x="7506660" y="2348880"/>
            <a:ext cx="1036024" cy="151216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Çözüm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C2DE3A-188F-48E7-B159-42FB670FF6E5}"/>
              </a:ext>
            </a:extLst>
          </p:cNvPr>
          <p:cNvSpPr/>
          <p:nvPr/>
        </p:nvSpPr>
        <p:spPr>
          <a:xfrm>
            <a:off x="3422969" y="2348880"/>
            <a:ext cx="4536504" cy="15121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2B2FE7-410C-4A41-9B09-C7244F692B17}"/>
              </a:ext>
            </a:extLst>
          </p:cNvPr>
          <p:cNvSpPr/>
          <p:nvPr/>
        </p:nvSpPr>
        <p:spPr>
          <a:xfrm>
            <a:off x="3414553" y="2571192"/>
            <a:ext cx="4536504" cy="1067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E49AF92-4F52-48ED-9394-C089BDCD2A05}"/>
              </a:ext>
            </a:extLst>
          </p:cNvPr>
          <p:cNvSpPr/>
          <p:nvPr/>
        </p:nvSpPr>
        <p:spPr>
          <a:xfrm>
            <a:off x="7632547" y="2571192"/>
            <a:ext cx="670684" cy="1067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D9286C-F2F7-4201-B7A3-D22251E88ACB}"/>
              </a:ext>
            </a:extLst>
          </p:cNvPr>
          <p:cNvSpPr/>
          <p:nvPr/>
        </p:nvSpPr>
        <p:spPr>
          <a:xfrm>
            <a:off x="2861461" y="2348880"/>
            <a:ext cx="1036024" cy="151216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7A71C6-B2A7-4656-A554-F8B62AD3A694}"/>
              </a:ext>
            </a:extLst>
          </p:cNvPr>
          <p:cNvSpPr/>
          <p:nvPr/>
        </p:nvSpPr>
        <p:spPr>
          <a:xfrm>
            <a:off x="2987348" y="2571192"/>
            <a:ext cx="670684" cy="1067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87C580-A609-433B-ACBC-11062A9AD210}"/>
              </a:ext>
            </a:extLst>
          </p:cNvPr>
          <p:cNvSpPr txBox="1"/>
          <p:nvPr/>
        </p:nvSpPr>
        <p:spPr>
          <a:xfrm>
            <a:off x="726109" y="2135468"/>
            <a:ext cx="18958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Domates salçası, </a:t>
            </a:r>
          </a:p>
          <a:p>
            <a:r>
              <a:rPr lang="tr-TR" dirty="0"/>
              <a:t>140 kg/h</a:t>
            </a:r>
          </a:p>
          <a:p>
            <a:r>
              <a:rPr lang="tr-TR" dirty="0"/>
              <a:t>Km, %32</a:t>
            </a:r>
          </a:p>
          <a:p>
            <a:r>
              <a:rPr lang="tr-TR" dirty="0"/>
              <a:t>90 ºC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53200F-A6C4-41BC-B913-FE8F701CC04E}"/>
              </a:ext>
            </a:extLst>
          </p:cNvPr>
          <p:cNvCxnSpPr/>
          <p:nvPr/>
        </p:nvCxnSpPr>
        <p:spPr>
          <a:xfrm>
            <a:off x="2061964" y="3104964"/>
            <a:ext cx="131750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2CEE9E-9A0F-43EC-A9A3-CD89232316CF}"/>
              </a:ext>
            </a:extLst>
          </p:cNvPr>
          <p:cNvCxnSpPr/>
          <p:nvPr/>
        </p:nvCxnSpPr>
        <p:spPr>
          <a:xfrm>
            <a:off x="4222204" y="3104964"/>
            <a:ext cx="131750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BCB5409-E4D6-4429-AD65-E9D874CF6D96}"/>
              </a:ext>
            </a:extLst>
          </p:cNvPr>
          <p:cNvCxnSpPr/>
          <p:nvPr/>
        </p:nvCxnSpPr>
        <p:spPr>
          <a:xfrm>
            <a:off x="5950396" y="3100968"/>
            <a:ext cx="131750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DEF242D-C987-430D-9C58-68D6FC54BA33}"/>
              </a:ext>
            </a:extLst>
          </p:cNvPr>
          <p:cNvCxnSpPr/>
          <p:nvPr/>
        </p:nvCxnSpPr>
        <p:spPr>
          <a:xfrm>
            <a:off x="8686700" y="3104964"/>
            <a:ext cx="131750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DFF3EE3-C9D0-4CF3-8787-262C25B83417}"/>
              </a:ext>
            </a:extLst>
          </p:cNvPr>
          <p:cNvSpPr txBox="1"/>
          <p:nvPr/>
        </p:nvSpPr>
        <p:spPr>
          <a:xfrm>
            <a:off x="10003968" y="2135468"/>
            <a:ext cx="18958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Domates salçası, 140 kg/h</a:t>
            </a:r>
          </a:p>
          <a:p>
            <a:r>
              <a:rPr lang="tr-TR" dirty="0"/>
              <a:t>Km, %32</a:t>
            </a:r>
          </a:p>
          <a:p>
            <a:r>
              <a:rPr lang="tr-TR" dirty="0"/>
              <a:t>20 ºC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7163BB-67B6-4E92-B4E6-D7FC1BF5D6EF}"/>
              </a:ext>
            </a:extLst>
          </p:cNvPr>
          <p:cNvCxnSpPr/>
          <p:nvPr/>
        </p:nvCxnSpPr>
        <p:spPr>
          <a:xfrm>
            <a:off x="7390556" y="1473200"/>
            <a:ext cx="0" cy="8756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B0355EB-ED9A-4B69-A9EC-33002925542B}"/>
              </a:ext>
            </a:extLst>
          </p:cNvPr>
          <p:cNvSpPr txBox="1"/>
          <p:nvPr/>
        </p:nvSpPr>
        <p:spPr>
          <a:xfrm>
            <a:off x="6883226" y="1115947"/>
            <a:ext cx="1141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Su (T</a:t>
            </a:r>
            <a:r>
              <a:rPr lang="tr-TR" baseline="-25000" dirty="0"/>
              <a:t>1</a:t>
            </a:r>
            <a:r>
              <a:rPr lang="tr-TR" dirty="0"/>
              <a:t>)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3EC5F83-C60D-4563-8462-2DCD0BCAE157}"/>
              </a:ext>
            </a:extLst>
          </p:cNvPr>
          <p:cNvCxnSpPr/>
          <p:nvPr/>
        </p:nvCxnSpPr>
        <p:spPr>
          <a:xfrm>
            <a:off x="4143673" y="3861048"/>
            <a:ext cx="0" cy="8756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B693A58-06AF-4773-BACD-9C0BF8B265BC}"/>
              </a:ext>
            </a:extLst>
          </p:cNvPr>
          <p:cNvSpPr txBox="1"/>
          <p:nvPr/>
        </p:nvSpPr>
        <p:spPr>
          <a:xfrm>
            <a:off x="3379473" y="4736728"/>
            <a:ext cx="157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Su (T</a:t>
            </a:r>
            <a:r>
              <a:rPr lang="tr-TR" baseline="-25000" dirty="0"/>
              <a:t>2</a:t>
            </a:r>
            <a:r>
              <a:rPr lang="tr-TR" dirty="0"/>
              <a:t>=T</a:t>
            </a:r>
            <a:r>
              <a:rPr lang="tr-TR" baseline="-25000" dirty="0"/>
              <a:t>1</a:t>
            </a:r>
            <a:r>
              <a:rPr lang="tr-TR" dirty="0"/>
              <a:t>+8)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33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Toplam enerji denkliği eşitliği düzenlenecek gerekli su miktarı hesaplanır. </a:t>
            </a:r>
            <a:endParaRPr lang="en-US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Su tarafından kazanılan ısı = Domates salçası tarafından kaybedilen ısı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m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pw</a:t>
            </a:r>
            <a:r>
              <a:rPr lang="tr-TR" sz="2800" b="1" dirty="0"/>
              <a:t> ΔT = m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pds</a:t>
            </a:r>
            <a:r>
              <a:rPr lang="tr-TR" sz="2800" b="1" dirty="0"/>
              <a:t> ΔT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>
                <a:solidFill>
                  <a:srgbClr val="FF0000"/>
                </a:solidFill>
              </a:rPr>
              <a:t>c</a:t>
            </a:r>
            <a:r>
              <a:rPr lang="tr-TR" sz="2800" b="1" baseline="-25000" dirty="0" err="1">
                <a:solidFill>
                  <a:srgbClr val="FF0000"/>
                </a:solidFill>
              </a:rPr>
              <a:t>p</a:t>
            </a:r>
            <a:r>
              <a:rPr lang="tr-TR" sz="2800" b="1" dirty="0">
                <a:solidFill>
                  <a:srgbClr val="FF0000"/>
                </a:solidFill>
              </a:rPr>
              <a:t> = 3.349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+ 0.83736 </a:t>
            </a:r>
          </a:p>
          <a:p>
            <a:pPr marL="0" indent="0" algn="ctr"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pds</a:t>
            </a:r>
            <a:r>
              <a:rPr lang="tr-TR" sz="2800" b="1" dirty="0"/>
              <a:t> = 3.349 (0.68) + 0.83736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pds</a:t>
            </a:r>
            <a:r>
              <a:rPr lang="tr-TR" sz="2800" b="1" dirty="0"/>
              <a:t> = 3.115 </a:t>
            </a:r>
            <a:r>
              <a:rPr lang="tr-TR" sz="2800" b="1" dirty="0" err="1"/>
              <a:t>kJ</a:t>
            </a:r>
            <a:r>
              <a:rPr lang="tr-TR" sz="2800" b="1" dirty="0"/>
              <a:t>/kg °C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03042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m (4.186) (T</a:t>
            </a:r>
            <a:r>
              <a:rPr lang="tr-TR" sz="2800" b="1" baseline="-25000" dirty="0"/>
              <a:t>1</a:t>
            </a:r>
            <a:r>
              <a:rPr lang="tr-TR" sz="2800" b="1" dirty="0"/>
              <a:t> + 8 - T</a:t>
            </a:r>
            <a:r>
              <a:rPr lang="tr-TR" sz="2800" b="1" baseline="-25000" dirty="0"/>
              <a:t>1</a:t>
            </a:r>
            <a:r>
              <a:rPr lang="tr-TR" sz="2800" b="1" dirty="0"/>
              <a:t>) = 140 (3.115) (90 - 20)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00B050"/>
                </a:solidFill>
              </a:rPr>
              <a:t>m = 912 kg su/h </a:t>
            </a:r>
            <a:endParaRPr lang="en-US" sz="2800" b="1" dirty="0">
              <a:solidFill>
                <a:srgbClr val="00B05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8023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Örnek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Yarı kesikli bir sistemde patateslerin kabukları buharla soyulmaktadır.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Buhar besleme hız; 5 kg/100 kg kabuklu patatestir. Kabuğu soyulmamış patatesler sisteme 15°C'de girmekte ve kabukları soyulmuş olarak sistemi 25°C'de, atık kabuklar ise, sistemi 65°C'de terk etmektedir.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13938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Kabuklu patateslerin, atık kabukların ve kabuğu soyulmuş patateslerin özgül ısıları sırası ile; 3.7, 4.2 ve 3.5 </a:t>
            </a:r>
            <a:r>
              <a:rPr lang="tr-TR" sz="2800" b="1" dirty="0" err="1"/>
              <a:t>kJ</a:t>
            </a:r>
            <a:r>
              <a:rPr lang="tr-TR" sz="2800" b="1" dirty="0"/>
              <a:t>/kg K'dir. Atık kabuk ve kabuğu soyulmuş patates miktarlarını hesaplayınız.</a:t>
            </a:r>
            <a:endParaRPr lang="en-US" sz="36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3E322C-E79A-4589-A973-A70429D8CA82}"/>
              </a:ext>
            </a:extLst>
          </p:cNvPr>
          <p:cNvSpPr/>
          <p:nvPr/>
        </p:nvSpPr>
        <p:spPr>
          <a:xfrm>
            <a:off x="4942284" y="4437112"/>
            <a:ext cx="2304256" cy="1368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Kabuk Soyma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3973B0-827C-4014-A00A-F2CE455B2E2D}"/>
              </a:ext>
            </a:extLst>
          </p:cNvPr>
          <p:cNvSpPr txBox="1"/>
          <p:nvPr/>
        </p:nvSpPr>
        <p:spPr>
          <a:xfrm>
            <a:off x="1625641" y="4336358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Kabuklu patates, </a:t>
            </a:r>
          </a:p>
          <a:p>
            <a:r>
              <a:rPr lang="tr-TR" dirty="0"/>
              <a:t>F kg/h</a:t>
            </a:r>
          </a:p>
          <a:p>
            <a:r>
              <a:rPr lang="tr-TR" dirty="0"/>
              <a:t>15 ºC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5B9F477-D547-462C-8521-10AD8399A51B}"/>
              </a:ext>
            </a:extLst>
          </p:cNvPr>
          <p:cNvCxnSpPr/>
          <p:nvPr/>
        </p:nvCxnSpPr>
        <p:spPr>
          <a:xfrm>
            <a:off x="3624775" y="5157192"/>
            <a:ext cx="1317509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A798F3E-5624-4734-9B57-6E61893633AF}"/>
              </a:ext>
            </a:extLst>
          </p:cNvPr>
          <p:cNvSpPr txBox="1"/>
          <p:nvPr/>
        </p:nvSpPr>
        <p:spPr>
          <a:xfrm>
            <a:off x="8214323" y="4372362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Kabuğu soyulmuş patates, </a:t>
            </a:r>
          </a:p>
          <a:p>
            <a:r>
              <a:rPr lang="tr-TR" dirty="0"/>
              <a:t>P kg/h</a:t>
            </a:r>
          </a:p>
          <a:p>
            <a:r>
              <a:rPr lang="tr-TR" dirty="0"/>
              <a:t>25 ºC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31A768F-85EF-4845-95FA-8D701E191C4B}"/>
              </a:ext>
            </a:extLst>
          </p:cNvPr>
          <p:cNvCxnSpPr>
            <a:cxnSpLocks/>
          </p:cNvCxnSpPr>
          <p:nvPr/>
        </p:nvCxnSpPr>
        <p:spPr>
          <a:xfrm>
            <a:off x="7246540" y="5140093"/>
            <a:ext cx="864096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9B33238-1751-4F1D-B0CC-3177B0D7BA1E}"/>
              </a:ext>
            </a:extLst>
          </p:cNvPr>
          <p:cNvCxnSpPr>
            <a:cxnSpLocks/>
          </p:cNvCxnSpPr>
          <p:nvPr/>
        </p:nvCxnSpPr>
        <p:spPr>
          <a:xfrm>
            <a:off x="6094412" y="3861048"/>
            <a:ext cx="0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F670A2-EB43-485D-B487-9F9146B3B6BE}"/>
              </a:ext>
            </a:extLst>
          </p:cNvPr>
          <p:cNvSpPr txBox="1"/>
          <p:nvPr/>
        </p:nvSpPr>
        <p:spPr>
          <a:xfrm>
            <a:off x="4847180" y="3083825"/>
            <a:ext cx="2697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Buhar, S 5 kg/h</a:t>
            </a:r>
          </a:p>
          <a:p>
            <a:r>
              <a:rPr lang="tr-TR" dirty="0" err="1"/>
              <a:t>Hs</a:t>
            </a:r>
            <a:r>
              <a:rPr lang="tr-TR" dirty="0"/>
              <a:t>=2750 </a:t>
            </a:r>
            <a:r>
              <a:rPr lang="tr-TR" dirty="0" err="1"/>
              <a:t>kj</a:t>
            </a:r>
            <a:r>
              <a:rPr lang="tr-TR" dirty="0"/>
              <a:t>/kg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5F6ED60-4737-475E-AEAF-C4018CF7F1C8}"/>
              </a:ext>
            </a:extLst>
          </p:cNvPr>
          <p:cNvCxnSpPr>
            <a:cxnSpLocks/>
          </p:cNvCxnSpPr>
          <p:nvPr/>
        </p:nvCxnSpPr>
        <p:spPr>
          <a:xfrm>
            <a:off x="6094412" y="5805264"/>
            <a:ext cx="0" cy="576064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792562E-08E7-4AEF-B6FA-FA18672A2AAF}"/>
              </a:ext>
            </a:extLst>
          </p:cNvPr>
          <p:cNvSpPr txBox="1"/>
          <p:nvPr/>
        </p:nvSpPr>
        <p:spPr>
          <a:xfrm>
            <a:off x="6096462" y="5946375"/>
            <a:ext cx="2697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Atık, W kg/h</a:t>
            </a:r>
          </a:p>
          <a:p>
            <a:r>
              <a:rPr lang="tr-TR" dirty="0"/>
              <a:t>65 ºC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79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b="1" dirty="0"/>
              <a:t>Çözüm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r>
              <a:rPr lang="tr-TR" sz="2800" b="1" dirty="0"/>
              <a:t>Kabuklu 100 kg patates temel alınır. </a:t>
            </a:r>
            <a:endParaRPr lang="en-US" sz="2800" b="1" dirty="0"/>
          </a:p>
          <a:p>
            <a:r>
              <a:rPr lang="tr-TR" sz="2800" b="1" dirty="0"/>
              <a:t>Toplam kütle denkliği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F + S = W + P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100 + 5 = W + P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b="1" dirty="0"/>
              <a:t> : W = 105 - P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10784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0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11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2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3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4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5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6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7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8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ppt/theme/themeOverride9.xml><?xml version="1.0" encoding="utf-8"?>
<a:themeOverride xmlns:a="http://schemas.openxmlformats.org/drawingml/2006/main">
  <a:clrScheme name="Books_16x9">
    <a:dk1>
      <a:srgbClr val="374C81"/>
    </a:dk1>
    <a:lt1>
      <a:srgbClr val="FFFFFF"/>
    </a:lt1>
    <a:dk2>
      <a:srgbClr val="000000"/>
    </a:dk2>
    <a:lt2>
      <a:srgbClr val="EDE5DF"/>
    </a:lt2>
    <a:accent1>
      <a:srgbClr val="414E77"/>
    </a:accent1>
    <a:accent2>
      <a:srgbClr val="70AAC4"/>
    </a:accent2>
    <a:accent3>
      <a:srgbClr val="8B6A94"/>
    </a:accent3>
    <a:accent4>
      <a:srgbClr val="61A796"/>
    </a:accent4>
    <a:accent5>
      <a:srgbClr val="4E5798"/>
    </a:accent5>
    <a:accent6>
      <a:srgbClr val="7E5C5C"/>
    </a:accent6>
    <a:hlink>
      <a:srgbClr val="0070C0"/>
    </a:hlink>
    <a:folHlink>
      <a:srgbClr val="7030A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595</Words>
  <Application>Microsoft Office PowerPoint</Application>
  <PresentationFormat>Custom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Books 16x9</vt:lpstr>
      <vt:lpstr>Kütle ve Enerji Denklikleri Enerji Denkliği II</vt:lpstr>
      <vt:lpstr>Bu Hafta</vt:lpstr>
      <vt:lpstr>Örnek</vt:lpstr>
      <vt:lpstr>Çözüm</vt:lpstr>
      <vt:lpstr>PowerPoint Presentation</vt:lpstr>
      <vt:lpstr>PowerPoint Presentation</vt:lpstr>
      <vt:lpstr>Örnek</vt:lpstr>
      <vt:lpstr>PowerPoint Presentation</vt:lpstr>
      <vt:lpstr>Çözüm</vt:lpstr>
      <vt:lpstr>PowerPoint Presentation</vt:lpstr>
      <vt:lpstr>PowerPoint Presentation</vt:lpstr>
      <vt:lpstr>Örnek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2019-05-20T10:39:34Z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